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2"/>
  </p:notesMasterIdLst>
  <p:sldIdLst>
    <p:sldId id="256" r:id="rId2"/>
    <p:sldId id="333" r:id="rId3"/>
    <p:sldId id="385" r:id="rId4"/>
    <p:sldId id="344" r:id="rId5"/>
    <p:sldId id="355" r:id="rId6"/>
    <p:sldId id="418" r:id="rId7"/>
    <p:sldId id="386" r:id="rId8"/>
    <p:sldId id="370" r:id="rId9"/>
    <p:sldId id="404" r:id="rId10"/>
    <p:sldId id="407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6FF"/>
    <a:srgbClr val="FF7E79"/>
    <a:srgbClr val="0093CA"/>
    <a:srgbClr val="3534FF"/>
    <a:srgbClr val="F90A0D"/>
    <a:srgbClr val="FB9C3A"/>
    <a:srgbClr val="FFD700"/>
    <a:srgbClr val="3CB371"/>
    <a:srgbClr val="EBC6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60"/>
    <p:restoredTop sz="84639"/>
  </p:normalViewPr>
  <p:slideViewPr>
    <p:cSldViewPr snapToGrid="0" snapToObjects="1" showGuides="1">
      <p:cViewPr varScale="1">
        <p:scale>
          <a:sx n="117" d="100"/>
          <a:sy n="117" d="100"/>
        </p:scale>
        <p:origin x="1680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2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512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g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0113F5-5100-5E47-A838-F280CEF96AB6}" type="datetimeFigureOut">
              <a:rPr lang="en-US" smtClean="0"/>
              <a:t>7/14/21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A931D-CE33-5043-AD5D-2A942F5D0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67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59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75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6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50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3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34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30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41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95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18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42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11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07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9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5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4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39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278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1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3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64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CF6EA-902F-734E-98B5-B6C008390A01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24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!!BGRectangle">
            <a:extLst>
              <a:ext uri="{FF2B5EF4-FFF2-40B4-BE49-F238E27FC236}">
                <a16:creationId xmlns:a16="http://schemas.microsoft.com/office/drawing/2014/main" id="{F1611BA9-268A-49A6-84F8-FC9153668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iew of motion blurred underground railway">
            <a:extLst>
              <a:ext uri="{FF2B5EF4-FFF2-40B4-BE49-F238E27FC236}">
                <a16:creationId xmlns:a16="http://schemas.microsoft.com/office/drawing/2014/main" id="{B773F39B-917A-4EED-8B78-5D2DF4EA26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5730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F04D79-A70C-5A47-93E2-F58B541BF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90511" y="900114"/>
            <a:ext cx="5172879" cy="3343272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sz="6000" b="1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Extremely Hot and Incredibly Crowded:</a:t>
            </a:r>
            <a:br>
              <a:rPr lang="en-US" sz="6000" b="1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3100" b="1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avoiding heat-illness in New York City's busiest MTA stations</a:t>
            </a:r>
            <a:endParaRPr lang="en-US" sz="6000" dirty="0">
              <a:solidFill>
                <a:srgbClr val="FFFFFF"/>
              </a:solidFill>
              <a:latin typeface="Helvetica Light" panose="020B04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7B01D7-9E36-8C49-B475-914A5F7F2C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472" y="900114"/>
            <a:ext cx="2112401" cy="3343272"/>
          </a:xfrm>
        </p:spPr>
        <p:txBody>
          <a:bodyPr anchor="ctr">
            <a:normAutofit/>
          </a:bodyPr>
          <a:lstStyle/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800" b="1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Hannah Lewis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endParaRPr lang="en-US" sz="2100" b="1" dirty="0">
              <a:solidFill>
                <a:srgbClr val="FFFFFF"/>
              </a:solidFill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100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Metis,</a:t>
            </a:r>
          </a:p>
          <a:p>
            <a:pPr algn="r">
              <a:spcBef>
                <a:spcPts val="0"/>
              </a:spcBef>
              <a:spcAft>
                <a:spcPts val="600"/>
              </a:spcAft>
            </a:pPr>
            <a:r>
              <a:rPr lang="en-US" sz="2100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July 23, 2021</a:t>
            </a:r>
          </a:p>
        </p:txBody>
      </p:sp>
      <p:sp>
        <p:nvSpPr>
          <p:cNvPr id="24" name="!!Line">
            <a:extLst>
              <a:ext uri="{FF2B5EF4-FFF2-40B4-BE49-F238E27FC236}">
                <a16:creationId xmlns:a16="http://schemas.microsoft.com/office/drawing/2014/main" id="{1825D5AF-D278-4D9A-A4F5-A1A1D3507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4952" y="1714500"/>
            <a:ext cx="20574" cy="1714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49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44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113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Outline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1342008"/>
            <a:ext cx="8686800" cy="33712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Motivation</a:t>
            </a:r>
          </a:p>
          <a:p>
            <a:r>
              <a:rPr lang="en-US" sz="2400" dirty="0">
                <a:latin typeface="Helvetica" pitchFamily="2" charset="0"/>
              </a:rPr>
              <a:t>Methods – </a:t>
            </a:r>
            <a:r>
              <a:rPr lang="en-US" sz="2400">
                <a:latin typeface="Helvetica" pitchFamily="2" charset="0"/>
              </a:rPr>
              <a:t>include assumptions</a:t>
            </a:r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Results</a:t>
            </a:r>
          </a:p>
          <a:p>
            <a:r>
              <a:rPr lang="en-US" sz="2400" dirty="0">
                <a:latin typeface="Helvetica" pitchFamily="2" charset="0"/>
              </a:rPr>
              <a:t>Impact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6448CB-5584-444A-836F-08632F4D22B8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635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/>
            <a:r>
              <a:rPr lang="en-US" sz="4400" b="1" dirty="0">
                <a:solidFill>
                  <a:schemeClr val="tx1"/>
                </a:solidFill>
                <a:latin typeface="Helvetica" pitchFamily="2" charset="0"/>
              </a:rPr>
              <a:t>Background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1862621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CF9EB8-72FE-3847-9DB5-1ADE32F36A19}"/>
              </a:ext>
            </a:extLst>
          </p:cNvPr>
          <p:cNvSpPr/>
          <p:nvPr/>
        </p:nvSpPr>
        <p:spPr>
          <a:xfrm>
            <a:off x="4533936" y="233464"/>
            <a:ext cx="4381461" cy="4373260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0"/>
            <a:ext cx="4156896" cy="2343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500" dirty="0">
                <a:latin typeface="Helvetica" pitchFamily="2" charset="0"/>
              </a:rPr>
              <a:t>Multiple star systems are a common outcome of star formation.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2571750"/>
            <a:ext cx="4156896" cy="2141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Formation via fragmentation</a:t>
            </a:r>
          </a:p>
          <a:p>
            <a:r>
              <a:rPr lang="en-US" sz="2400" dirty="0">
                <a:latin typeface="Helvetica" pitchFamily="2" charset="0"/>
              </a:rPr>
              <a:t>Occurs during the collapse of either a </a:t>
            </a:r>
            <a:r>
              <a:rPr lang="en-US" sz="2400" dirty="0" err="1">
                <a:latin typeface="Helvetica" pitchFamily="2" charset="0"/>
              </a:rPr>
              <a:t>protostellar</a:t>
            </a:r>
            <a:r>
              <a:rPr lang="en-US" sz="2400" dirty="0">
                <a:latin typeface="Helvetica" pitchFamily="2" charset="0"/>
              </a:rPr>
              <a:t> core or a gravitationally unstable disk </a:t>
            </a:r>
            <a:r>
              <a:rPr lang="en-US" sz="1800" dirty="0">
                <a:latin typeface="Helvetica" pitchFamily="2" charset="0"/>
              </a:rPr>
              <a:t>(e.g., </a:t>
            </a:r>
            <a:r>
              <a:rPr lang="en-US" sz="1800" dirty="0" err="1">
                <a:latin typeface="Helvetica" pitchFamily="2" charset="0"/>
              </a:rPr>
              <a:t>Bonnell</a:t>
            </a:r>
            <a:r>
              <a:rPr lang="en-US" sz="1800" dirty="0">
                <a:latin typeface="Helvetica" pitchFamily="2" charset="0"/>
              </a:rPr>
              <a:t> 2001, </a:t>
            </a:r>
            <a:r>
              <a:rPr lang="en-US" sz="1800" dirty="0" err="1">
                <a:latin typeface="Helvetica" pitchFamily="2" charset="0"/>
              </a:rPr>
              <a:t>Tokovinin</a:t>
            </a:r>
            <a:r>
              <a:rPr lang="en-US" sz="1800" dirty="0">
                <a:latin typeface="Helvetica" pitchFamily="2" charset="0"/>
              </a:rPr>
              <a:t> &amp; Moe 2020)</a:t>
            </a:r>
            <a:endParaRPr lang="en-US" sz="2400" dirty="0">
              <a:latin typeface="Helvetica" pitchFamily="2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D6DB333-3585-9545-8002-76D9AB8EB4F8}"/>
              </a:ext>
            </a:extLst>
          </p:cNvPr>
          <p:cNvSpPr txBox="1">
            <a:spLocks/>
          </p:cNvSpPr>
          <p:nvPr/>
        </p:nvSpPr>
        <p:spPr>
          <a:xfrm>
            <a:off x="228600" y="3801493"/>
            <a:ext cx="8686800" cy="12411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600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Background &amp; Motivation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5DD898-E782-D841-9396-74DC468C1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859" y="344289"/>
            <a:ext cx="4151609" cy="41516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CC88B7-833C-B947-809E-B97F7F57801A}"/>
              </a:ext>
            </a:extLst>
          </p:cNvPr>
          <p:cNvSpPr txBox="1"/>
          <p:nvPr/>
        </p:nvSpPr>
        <p:spPr>
          <a:xfrm>
            <a:off x="4648862" y="4145059"/>
            <a:ext cx="4151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Light" panose="020B0403020202020204" pitchFamily="34" charset="0"/>
              </a:rPr>
              <a:t>(Simulation from Bate, </a:t>
            </a:r>
            <a:r>
              <a:rPr lang="en-US" sz="1400" dirty="0" err="1">
                <a:latin typeface="Helvetica Light" panose="020B0403020202020204" pitchFamily="34" charset="0"/>
              </a:rPr>
              <a:t>Bonnell</a:t>
            </a:r>
            <a:r>
              <a:rPr lang="en-US" sz="1400" dirty="0">
                <a:latin typeface="Helvetica Light" panose="020B0403020202020204" pitchFamily="34" charset="0"/>
              </a:rPr>
              <a:t>, &amp; Price 1995)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097492-E62F-4848-A803-B21B0A9C1A07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76013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03ED577-5336-304F-8A8C-2D086518F5C9}"/>
              </a:ext>
            </a:extLst>
          </p:cNvPr>
          <p:cNvSpPr/>
          <p:nvPr/>
        </p:nvSpPr>
        <p:spPr>
          <a:xfrm>
            <a:off x="4533936" y="233464"/>
            <a:ext cx="4381461" cy="4373260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B6F12D-A3C8-354A-84E1-87650A72C7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279" t="24296" r="17281" b="24345"/>
          <a:stretch/>
        </p:blipFill>
        <p:spPr>
          <a:xfrm>
            <a:off x="4648859" y="311856"/>
            <a:ext cx="4151609" cy="4216476"/>
          </a:xfrm>
          <a:prstGeom prst="rect">
            <a:avLst/>
          </a:prstGeom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0"/>
            <a:ext cx="4156896" cy="2343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500" dirty="0">
                <a:latin typeface="Helvetica" pitchFamily="2" charset="0"/>
              </a:rPr>
              <a:t>Fragmentation forms wide binaries, separations &gt;10 AU (periods ≳20 years)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2571750"/>
            <a:ext cx="4156896" cy="2141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Binaries are frequently observed with periods as short as a few hours.</a:t>
            </a:r>
          </a:p>
          <a:p>
            <a:r>
              <a:rPr lang="en-US" sz="2400" dirty="0">
                <a:latin typeface="Helvetica" pitchFamily="2" charset="0"/>
              </a:rPr>
              <a:t>Companions must have migrated inward after formation </a:t>
            </a:r>
            <a:r>
              <a:rPr lang="en-US" sz="1800" dirty="0">
                <a:latin typeface="Helvetica" pitchFamily="2" charset="0"/>
              </a:rPr>
              <a:t>(e.g., Bate et al. 2002).</a:t>
            </a:r>
            <a:endParaRPr lang="en-US" sz="2400" dirty="0">
              <a:latin typeface="Helvetica" pitchFamily="2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D6DB333-3585-9545-8002-76D9AB8EB4F8}"/>
              </a:ext>
            </a:extLst>
          </p:cNvPr>
          <p:cNvSpPr txBox="1">
            <a:spLocks/>
          </p:cNvSpPr>
          <p:nvPr/>
        </p:nvSpPr>
        <p:spPr>
          <a:xfrm>
            <a:off x="228600" y="3801493"/>
            <a:ext cx="8686800" cy="12411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600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Background &amp; Motivation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1CF72D-0E08-AB43-B3CC-5E186BEBF236}"/>
              </a:ext>
            </a:extLst>
          </p:cNvPr>
          <p:cNvSpPr txBox="1"/>
          <p:nvPr/>
        </p:nvSpPr>
        <p:spPr>
          <a:xfrm>
            <a:off x="4648862" y="4145059"/>
            <a:ext cx="4151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Light" panose="020B0403020202020204" pitchFamily="34" charset="0"/>
              </a:rPr>
              <a:t>(Simulation from Bate, </a:t>
            </a:r>
            <a:r>
              <a:rPr lang="en-US" sz="1400" dirty="0" err="1">
                <a:latin typeface="Helvetica Light" panose="020B0403020202020204" pitchFamily="34" charset="0"/>
              </a:rPr>
              <a:t>Bonnell</a:t>
            </a:r>
            <a:r>
              <a:rPr lang="en-US" sz="1400" dirty="0">
                <a:latin typeface="Helvetica Light" panose="020B0403020202020204" pitchFamily="34" charset="0"/>
              </a:rPr>
              <a:t>, &amp; Price 1995)</a:t>
            </a:r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A92A668A-1DD7-2443-8E1A-6328FF56887C}"/>
              </a:ext>
            </a:extLst>
          </p:cNvPr>
          <p:cNvSpPr/>
          <p:nvPr/>
        </p:nvSpPr>
        <p:spPr>
          <a:xfrm>
            <a:off x="7030720" y="1513840"/>
            <a:ext cx="152400" cy="1851711"/>
          </a:xfrm>
          <a:prstGeom prst="righ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AC33A8-5F0C-6D4F-BFB5-D17DF71D7A86}"/>
              </a:ext>
            </a:extLst>
          </p:cNvPr>
          <p:cNvSpPr txBox="1"/>
          <p:nvPr/>
        </p:nvSpPr>
        <p:spPr>
          <a:xfrm>
            <a:off x="7156930" y="2387084"/>
            <a:ext cx="121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~10</a:t>
            </a:r>
            <a:r>
              <a:rPr lang="en-US" baseline="30000" dirty="0">
                <a:latin typeface="Helvetica" pitchFamily="2" charset="0"/>
              </a:rPr>
              <a:t>3</a:t>
            </a:r>
            <a:r>
              <a:rPr lang="en-US" dirty="0">
                <a:latin typeface="Helvetica" pitchFamily="2" charset="0"/>
              </a:rPr>
              <a:t> AU</a:t>
            </a:r>
          </a:p>
        </p:txBody>
      </p:sp>
      <p:sp>
        <p:nvSpPr>
          <p:cNvPr id="13" name="Right Bracket 12">
            <a:extLst>
              <a:ext uri="{FF2B5EF4-FFF2-40B4-BE49-F238E27FC236}">
                <a16:creationId xmlns:a16="http://schemas.microsoft.com/office/drawing/2014/main" id="{6BB22C5A-B01E-954C-8DEE-F91012F66D15}"/>
              </a:ext>
            </a:extLst>
          </p:cNvPr>
          <p:cNvSpPr/>
          <p:nvPr/>
        </p:nvSpPr>
        <p:spPr>
          <a:xfrm rot="10800000">
            <a:off x="6648463" y="3190954"/>
            <a:ext cx="118894" cy="276145"/>
          </a:xfrm>
          <a:prstGeom prst="righ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BB335C-5523-2541-ADF0-D64D894B4A46}"/>
              </a:ext>
            </a:extLst>
          </p:cNvPr>
          <p:cNvSpPr txBox="1"/>
          <p:nvPr/>
        </p:nvSpPr>
        <p:spPr>
          <a:xfrm>
            <a:off x="5496500" y="3180885"/>
            <a:ext cx="121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~100 AU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39F34D-44E7-5F41-BA2F-505EB17F9B30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76415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380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Formation and evolution mechanisms depend on environmental factors.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1608880"/>
            <a:ext cx="8686800" cy="31043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The fraction of stars in multiple systems, or “multiplicity,” is anticorrelated with both stellar density </a:t>
            </a:r>
            <a:r>
              <a:rPr lang="en-US" sz="1800" dirty="0">
                <a:latin typeface="Helvetica" pitchFamily="2" charset="0"/>
              </a:rPr>
              <a:t>(e.g., </a:t>
            </a:r>
            <a:r>
              <a:rPr lang="en-US" sz="1800" dirty="0" err="1">
                <a:latin typeface="Helvetica" pitchFamily="2" charset="0"/>
              </a:rPr>
              <a:t>Luhman</a:t>
            </a:r>
            <a:r>
              <a:rPr lang="en-US" sz="1800" dirty="0">
                <a:latin typeface="Helvetica" pitchFamily="2" charset="0"/>
              </a:rPr>
              <a:t> et al. 2005, </a:t>
            </a:r>
            <a:r>
              <a:rPr lang="en-US" sz="1800" dirty="0" err="1">
                <a:latin typeface="Helvetica" pitchFamily="2" charset="0"/>
              </a:rPr>
              <a:t>Duchêne</a:t>
            </a:r>
            <a:r>
              <a:rPr lang="en-US" sz="1800" dirty="0">
                <a:latin typeface="Helvetica" pitchFamily="2" charset="0"/>
              </a:rPr>
              <a:t> 1999) </a:t>
            </a:r>
            <a:r>
              <a:rPr lang="en-US" sz="2400" dirty="0">
                <a:latin typeface="Helvetica" pitchFamily="2" charset="0"/>
              </a:rPr>
              <a:t>and metallicity </a:t>
            </a:r>
            <a:r>
              <a:rPr lang="en-US" sz="1800" dirty="0">
                <a:latin typeface="Helvetica" pitchFamily="2" charset="0"/>
              </a:rPr>
              <a:t>(e.g., Machida et al. 2009, </a:t>
            </a:r>
            <a:r>
              <a:rPr lang="en-US" sz="1800" dirty="0" err="1">
                <a:latin typeface="Helvetica" pitchFamily="2" charset="0"/>
              </a:rPr>
              <a:t>Badenes</a:t>
            </a:r>
            <a:r>
              <a:rPr lang="en-US" sz="1800" dirty="0">
                <a:latin typeface="Helvetica" pitchFamily="2" charset="0"/>
              </a:rPr>
              <a:t> et al. 2018)</a:t>
            </a:r>
            <a:r>
              <a:rPr lang="en-US" sz="2400" dirty="0">
                <a:latin typeface="Helvetica" pitchFamily="2" charset="0"/>
              </a:rPr>
              <a:t>.</a:t>
            </a:r>
          </a:p>
          <a:p>
            <a:endParaRPr lang="en-US" sz="2400" dirty="0">
              <a:latin typeface="Helvetica" pitchFamily="2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A3CB5BC-807B-C045-9D85-662725F52387}"/>
              </a:ext>
            </a:extLst>
          </p:cNvPr>
          <p:cNvSpPr txBox="1">
            <a:spLocks/>
          </p:cNvSpPr>
          <p:nvPr/>
        </p:nvSpPr>
        <p:spPr>
          <a:xfrm>
            <a:off x="228600" y="3801493"/>
            <a:ext cx="8686800" cy="12411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600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Background &amp; Motivation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D56A23-C35F-0C40-8D8C-4AAC0A01FD7B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30906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/>
            <a:r>
              <a:rPr lang="en-US" sz="4400" b="1" dirty="0">
                <a:solidFill>
                  <a:schemeClr val="tx1"/>
                </a:solidFill>
                <a:latin typeface="Helvetica" pitchFamily="2" charset="0"/>
              </a:rPr>
              <a:t>Intro to APOGEE</a:t>
            </a:r>
          </a:p>
        </p:txBody>
      </p:sp>
    </p:spTree>
    <p:extLst>
      <p:ext uri="{BB962C8B-B14F-4D97-AF65-F5344CB8AC3E}">
        <p14:creationId xmlns:p14="http://schemas.microsoft.com/office/powerpoint/2010/main" val="874694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/>
            <a:r>
              <a:rPr lang="en-US" sz="4400" b="1" dirty="0">
                <a:solidFill>
                  <a:schemeClr val="tx1"/>
                </a:solidFill>
                <a:latin typeface="Helvetica" pitchFamily="2" charset="0"/>
              </a:rPr>
              <a:t>GOAL:</a:t>
            </a:r>
          </a:p>
          <a:p>
            <a:pPr marL="114300" algn="ctr"/>
            <a:endParaRPr lang="en-US" sz="4400" b="1" dirty="0">
              <a:solidFill>
                <a:schemeClr val="tx1"/>
              </a:solidFill>
              <a:latin typeface="Helvetica" pitchFamily="2" charset="0"/>
            </a:endParaRPr>
          </a:p>
          <a:p>
            <a:pPr marL="114300" algn="ctr"/>
            <a:r>
              <a:rPr lang="en-US" sz="3600" dirty="0">
                <a:solidFill>
                  <a:schemeClr val="tx1"/>
                </a:solidFill>
                <a:latin typeface="Helvetica" pitchFamily="2" charset="0"/>
              </a:rPr>
              <a:t>utilize the APOGEE dataset to characterize components and orbits of binary systems within the Milky Way and in Milky Way satellites galaxies</a:t>
            </a:r>
          </a:p>
          <a:p>
            <a:pPr marL="114300" algn="ctr"/>
            <a:endParaRPr lang="en-US" sz="3600" dirty="0">
              <a:solidFill>
                <a:schemeClr val="tx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3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113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Impact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1342008"/>
            <a:ext cx="8686587" cy="33712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Two candidate quadruple systems in a catalog of wide binaries</a:t>
            </a:r>
          </a:p>
          <a:p>
            <a:r>
              <a:rPr lang="en-US" sz="2400" dirty="0">
                <a:latin typeface="Helvetica" pitchFamily="2" charset="0"/>
              </a:rPr>
              <a:t>Keplerian orbital parameters for a symbiotic binary outside of our Milky Way, evidence for an eclipsing symbiotic</a:t>
            </a:r>
          </a:p>
          <a:p>
            <a:r>
              <a:rPr lang="en-US" sz="2400" dirty="0">
                <a:latin typeface="Helvetica" pitchFamily="2" charset="0"/>
              </a:rPr>
              <a:t>Method by which to constrain the relative multiplicity frequencies of LMC and SMC, candidate substellar- and stellar-mass companions for follow-up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598EF153-D248-B842-80ED-F26C5FF4ED53}"/>
              </a:ext>
            </a:extLst>
          </p:cNvPr>
          <p:cNvSpPr txBox="1">
            <a:spLocks/>
          </p:cNvSpPr>
          <p:nvPr/>
        </p:nvSpPr>
        <p:spPr>
          <a:xfrm>
            <a:off x="3536037" y="236629"/>
            <a:ext cx="5307466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0" b="1" dirty="0">
                <a:solidFill>
                  <a:schemeClr val="accent5"/>
                </a:solidFill>
                <a:latin typeface="Helvetica" pitchFamily="2" charset="0"/>
              </a:rPr>
              <a:t>Thank you!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2B620C-1D6A-5B48-8D1F-893858E58B54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43</a:t>
            </a:r>
          </a:p>
        </p:txBody>
      </p:sp>
    </p:spTree>
    <p:extLst>
      <p:ext uri="{BB962C8B-B14F-4D97-AF65-F5344CB8AC3E}">
        <p14:creationId xmlns:p14="http://schemas.microsoft.com/office/powerpoint/2010/main" val="434367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{81DCEBF5-F760-DE4F-9531-A677BFA088BD}tf10001120</Template>
  <TotalTime>22883</TotalTime>
  <Words>378</Words>
  <Application>Microsoft Macintosh PowerPoint</Application>
  <PresentationFormat>On-screen Show (16:9)</PresentationFormat>
  <Paragraphs>57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Helvetica Light</vt:lpstr>
      <vt:lpstr>Office Theme</vt:lpstr>
      <vt:lpstr>Extremely Hot and Incredibly Crowded: avoiding heat-illness in New York City's busiest MTA stations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Giant Meal Fit for a Dwarf: Symbiotic Binary Stars Beyond the Milky Way</dc:title>
  <dc:creator>Lewis, Hannah Marie (hml8vf)</dc:creator>
  <cp:lastModifiedBy>Lewis, Hannah Marie (hml8vf)</cp:lastModifiedBy>
  <cp:revision>441</cp:revision>
  <dcterms:created xsi:type="dcterms:W3CDTF">2021-01-08T01:21:00Z</dcterms:created>
  <dcterms:modified xsi:type="dcterms:W3CDTF">2021-07-14T21:18:14Z</dcterms:modified>
</cp:coreProperties>
</file>

<file path=docProps/thumbnail.jpeg>
</file>